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"/>
  </p:notesMasterIdLst>
  <p:handoutMasterIdLst>
    <p:handoutMasterId r:id="rId19"/>
  </p:handoutMasterIdLst>
  <p:sldIdLst>
    <p:sldId id="1796" r:id="rId3"/>
    <p:sldId id="1804" r:id="rId4"/>
    <p:sldId id="1770" r:id="rId5"/>
    <p:sldId id="1805" r:id="rId6"/>
    <p:sldId id="1816" r:id="rId7"/>
    <p:sldId id="1823" r:id="rId9"/>
    <p:sldId id="1813" r:id="rId10"/>
    <p:sldId id="1824" r:id="rId11"/>
    <p:sldId id="1825" r:id="rId12"/>
    <p:sldId id="1826" r:id="rId13"/>
    <p:sldId id="1806" r:id="rId14"/>
    <p:sldId id="1811" r:id="rId15"/>
    <p:sldId id="1808" r:id="rId16"/>
    <p:sldId id="1809" r:id="rId17"/>
    <p:sldId id="1764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796"/>
          </p14:sldIdLst>
        </p14:section>
        <p14:section name="目录与章节过渡" id="{847108E3-22F3-4CD9-A82A-834291DC17F4}">
          <p14:sldIdLst>
            <p14:sldId id="1804"/>
            <p14:sldId id="1770"/>
            <p14:sldId id="1805"/>
            <p14:sldId id="1816"/>
            <p14:sldId id="1823"/>
            <p14:sldId id="1813"/>
            <p14:sldId id="1824"/>
            <p14:sldId id="1825"/>
            <p14:sldId id="1826"/>
            <p14:sldId id="1806"/>
            <p14:sldId id="1811"/>
            <p14:sldId id="1808"/>
            <p14:sldId id="1809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39" userDrawn="1">
          <p15:clr>
            <a:srgbClr val="A4A3A4"/>
          </p15:clr>
        </p15:guide>
        <p15:guide id="5" orient="horz" pos="906" userDrawn="1">
          <p15:clr>
            <a:srgbClr val="A4A3A4"/>
          </p15:clr>
        </p15:guide>
        <p15:guide id="6" orient="horz" pos="1586" userDrawn="1">
          <p15:clr>
            <a:srgbClr val="A4A3A4"/>
          </p15:clr>
        </p15:guide>
        <p15:guide id="7" orient="horz" pos="3009" userDrawn="1">
          <p15:clr>
            <a:srgbClr val="A4A3A4"/>
          </p15:clr>
        </p15:guide>
        <p15:guide id="8" pos="2180" userDrawn="1">
          <p15:clr>
            <a:srgbClr val="A4A3A4"/>
          </p15:clr>
        </p15:guide>
        <p15:guide id="9" pos="3998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304" userDrawn="1">
          <p15:clr>
            <a:srgbClr val="A4A3A4"/>
          </p15:clr>
        </p15:guide>
        <p15:guide id="12" pos="2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0811"/>
    <a:srgbClr val="DBDBDB"/>
    <a:srgbClr val="404040"/>
    <a:srgbClr val="A62038"/>
    <a:srgbClr val="FEE848"/>
    <a:srgbClr val="E85106"/>
    <a:srgbClr val="CC9B8E"/>
    <a:srgbClr val="E0CFBD"/>
    <a:srgbClr val="E8E8E8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4337" autoAdjust="0"/>
  </p:normalViewPr>
  <p:slideViewPr>
    <p:cSldViewPr snapToGrid="0" showGuides="1">
      <p:cViewPr>
        <p:scale>
          <a:sx n="99" d="100"/>
          <a:sy n="99" d="100"/>
        </p:scale>
        <p:origin x="640" y="600"/>
      </p:cViewPr>
      <p:guideLst>
        <p:guide pos="3839"/>
        <p:guide orient="horz" pos="906"/>
        <p:guide orient="horz" pos="1586"/>
        <p:guide orient="horz" pos="3009"/>
        <p:guide pos="2180"/>
        <p:guide pos="3998"/>
        <p:guide pos="5972"/>
        <p:guide pos="5304"/>
        <p:guide pos="225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gs" Target="tags/tag50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microsoft.com/office/2007/relationships/hdphoto" Target="../media/image5.wdp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剪去单角 8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其他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/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-1" fmla="*/ 0 w 10815273"/>
              <a:gd name="connsiteY0-2" fmla="*/ 126607 h 126607"/>
              <a:gd name="connsiteX1-3" fmla="*/ 45838 w 10815273"/>
              <a:gd name="connsiteY1-4" fmla="*/ 0 h 126607"/>
              <a:gd name="connsiteX2-5" fmla="*/ 10815273 w 10815273"/>
              <a:gd name="connsiteY2-6" fmla="*/ 0 h 126607"/>
              <a:gd name="connsiteX3-7" fmla="*/ 10762291 w 10815273"/>
              <a:gd name="connsiteY3-8" fmla="*/ 126607 h 126607"/>
              <a:gd name="connsiteX4-9" fmla="*/ 0 w 10815273"/>
              <a:gd name="connsiteY4-10" fmla="*/ 126607 h 126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A62038"/>
                </a:solidFill>
                <a:latin typeface="Book Antiqua" panose="02040602050305030304" charset="0"/>
                <a:ea typeface="微软雅黑" panose="020B0503020204020204" pitchFamily="3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3"/>
          <p:cNvSpPr/>
          <p:nvPr userDrawn="1"/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1260 h 81260"/>
              <a:gd name="connsiteX1-33" fmla="*/ 117680 w 772836"/>
              <a:gd name="connsiteY1-34" fmla="*/ 1 h 81260"/>
              <a:gd name="connsiteX2-35" fmla="*/ 740004 w 772836"/>
              <a:gd name="connsiteY2-36" fmla="*/ 0 h 81260"/>
              <a:gd name="connsiteX3-37" fmla="*/ 772836 w 772836"/>
              <a:gd name="connsiteY3-38" fmla="*/ 81259 h 81260"/>
              <a:gd name="connsiteX4-39" fmla="*/ 0 w 772836"/>
              <a:gd name="connsiteY4-40" fmla="*/ 81260 h 81260"/>
              <a:gd name="connsiteX0-41" fmla="*/ 0 w 772836"/>
              <a:gd name="connsiteY0-42" fmla="*/ 81258 h 81258"/>
              <a:gd name="connsiteX1-43" fmla="*/ 117680 w 772836"/>
              <a:gd name="connsiteY1-44" fmla="*/ -1 h 81258"/>
              <a:gd name="connsiteX2-45" fmla="*/ 732479 w 772836"/>
              <a:gd name="connsiteY2-46" fmla="*/ 8457 h 81258"/>
              <a:gd name="connsiteX3-47" fmla="*/ 772836 w 772836"/>
              <a:gd name="connsiteY3-48" fmla="*/ 81257 h 81258"/>
              <a:gd name="connsiteX4-49" fmla="*/ 0 w 772836"/>
              <a:gd name="connsiteY4-50" fmla="*/ 81258 h 81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5126 h 85126"/>
              <a:gd name="connsiteX1-33" fmla="*/ 166847 w 772836"/>
              <a:gd name="connsiteY1-34" fmla="*/ 0 h 85126"/>
              <a:gd name="connsiteX2-35" fmla="*/ 740004 w 772836"/>
              <a:gd name="connsiteY2-36" fmla="*/ 3866 h 85126"/>
              <a:gd name="connsiteX3-37" fmla="*/ 772836 w 772836"/>
              <a:gd name="connsiteY3-38" fmla="*/ 85125 h 85126"/>
              <a:gd name="connsiteX4-39" fmla="*/ 0 w 772836"/>
              <a:gd name="connsiteY4-40" fmla="*/ 85126 h 85126"/>
              <a:gd name="connsiteX0-41" fmla="*/ 0 w 780109"/>
              <a:gd name="connsiteY0-42" fmla="*/ 82225 h 85125"/>
              <a:gd name="connsiteX1-43" fmla="*/ 174120 w 780109"/>
              <a:gd name="connsiteY1-44" fmla="*/ 0 h 85125"/>
              <a:gd name="connsiteX2-45" fmla="*/ 747277 w 780109"/>
              <a:gd name="connsiteY2-46" fmla="*/ 3866 h 85125"/>
              <a:gd name="connsiteX3-47" fmla="*/ 780109 w 780109"/>
              <a:gd name="connsiteY3-48" fmla="*/ 85125 h 85125"/>
              <a:gd name="connsiteX4-49" fmla="*/ 0 w 780109"/>
              <a:gd name="connsiteY4-50" fmla="*/ 82225 h 85125"/>
              <a:gd name="connsiteX0-51" fmla="*/ 0 w 780109"/>
              <a:gd name="connsiteY0-52" fmla="*/ 82225 h 85125"/>
              <a:gd name="connsiteX1-53" fmla="*/ 174120 w 780109"/>
              <a:gd name="connsiteY1-54" fmla="*/ 0 h 85125"/>
              <a:gd name="connsiteX2-55" fmla="*/ 742429 w 780109"/>
              <a:gd name="connsiteY2-56" fmla="*/ 3865 h 85125"/>
              <a:gd name="connsiteX3-57" fmla="*/ 780109 w 780109"/>
              <a:gd name="connsiteY3-58" fmla="*/ 85125 h 85125"/>
              <a:gd name="connsiteX4-59" fmla="*/ 0 w 780109"/>
              <a:gd name="connsiteY4-60" fmla="*/ 82225 h 85125"/>
              <a:gd name="connsiteX0-61" fmla="*/ 0 w 780109"/>
              <a:gd name="connsiteY0-62" fmla="*/ 85126 h 88026"/>
              <a:gd name="connsiteX1-63" fmla="*/ 154727 w 780109"/>
              <a:gd name="connsiteY1-64" fmla="*/ 0 h 88026"/>
              <a:gd name="connsiteX2-65" fmla="*/ 742429 w 780109"/>
              <a:gd name="connsiteY2-66" fmla="*/ 6766 h 88026"/>
              <a:gd name="connsiteX3-67" fmla="*/ 780109 w 780109"/>
              <a:gd name="connsiteY3-68" fmla="*/ 88026 h 88026"/>
              <a:gd name="connsiteX4-69" fmla="*/ 0 w 780109"/>
              <a:gd name="connsiteY4-70" fmla="*/ 85126 h 88026"/>
              <a:gd name="connsiteX0-71" fmla="*/ 0 w 780109"/>
              <a:gd name="connsiteY0-72" fmla="*/ 85126 h 88026"/>
              <a:gd name="connsiteX1-73" fmla="*/ 154727 w 780109"/>
              <a:gd name="connsiteY1-74" fmla="*/ 0 h 88026"/>
              <a:gd name="connsiteX2-75" fmla="*/ 735156 w 780109"/>
              <a:gd name="connsiteY2-76" fmla="*/ 6765 h 88026"/>
              <a:gd name="connsiteX3-77" fmla="*/ 780109 w 780109"/>
              <a:gd name="connsiteY3-78" fmla="*/ 88026 h 88026"/>
              <a:gd name="connsiteX4-79" fmla="*/ 0 w 780109"/>
              <a:gd name="connsiteY4-80" fmla="*/ 85126 h 88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-1" fmla="*/ 22225 w 10785512"/>
              <a:gd name="connsiteY0-2" fmla="*/ 0 h 56787"/>
              <a:gd name="connsiteX1-3" fmla="*/ 10785512 w 10785512"/>
              <a:gd name="connsiteY1-4" fmla="*/ 0 h 56787"/>
              <a:gd name="connsiteX2-5" fmla="*/ 10785512 w 10785512"/>
              <a:gd name="connsiteY2-6" fmla="*/ 56787 h 56787"/>
              <a:gd name="connsiteX3-7" fmla="*/ 0 w 10785512"/>
              <a:gd name="connsiteY3-8" fmla="*/ 53612 h 56787"/>
              <a:gd name="connsiteX4-9" fmla="*/ 22225 w 10785512"/>
              <a:gd name="connsiteY4-10" fmla="*/ 0 h 56787"/>
              <a:gd name="connsiteX0-11" fmla="*/ 22225 w 10785512"/>
              <a:gd name="connsiteY0-12" fmla="*/ 0 h 56787"/>
              <a:gd name="connsiteX1-13" fmla="*/ 10785512 w 10785512"/>
              <a:gd name="connsiteY1-14" fmla="*/ 0 h 56787"/>
              <a:gd name="connsiteX2-15" fmla="*/ 10785512 w 10785512"/>
              <a:gd name="connsiteY2-16" fmla="*/ 56787 h 56787"/>
              <a:gd name="connsiteX3-17" fmla="*/ 0 w 10785512"/>
              <a:gd name="connsiteY3-18" fmla="*/ 53612 h 56787"/>
              <a:gd name="connsiteX4-19" fmla="*/ 22225 w 10785512"/>
              <a:gd name="connsiteY4-20" fmla="*/ 0 h 56787"/>
              <a:gd name="connsiteX0-21" fmla="*/ 22225 w 10785512"/>
              <a:gd name="connsiteY0-22" fmla="*/ 0 h 59962"/>
              <a:gd name="connsiteX1-23" fmla="*/ 10785512 w 10785512"/>
              <a:gd name="connsiteY1-24" fmla="*/ 0 h 59962"/>
              <a:gd name="connsiteX2-25" fmla="*/ 10785512 w 10785512"/>
              <a:gd name="connsiteY2-26" fmla="*/ 56787 h 59962"/>
              <a:gd name="connsiteX3-27" fmla="*/ 0 w 10785512"/>
              <a:gd name="connsiteY3-28" fmla="*/ 59962 h 59962"/>
              <a:gd name="connsiteX4-29" fmla="*/ 22225 w 10785512"/>
              <a:gd name="connsiteY4-30" fmla="*/ 0 h 59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24" name="矩形: 剪去单角 2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6" name="平行四边形 25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 cstate="screen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 cstate="screen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-05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45697" y="-29720"/>
            <a:ext cx="3686175" cy="6890895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  <a:gd name="connsiteX0-33" fmla="*/ 14066 w 3266038"/>
              <a:gd name="connsiteY0-34" fmla="*/ 0 h 6877012"/>
              <a:gd name="connsiteX1-35" fmla="*/ 2817370 w 3266038"/>
              <a:gd name="connsiteY1-36" fmla="*/ 12674 h 6877012"/>
              <a:gd name="connsiteX2-37" fmla="*/ 2860879 w 3266038"/>
              <a:gd name="connsiteY2-38" fmla="*/ 119746 h 6877012"/>
              <a:gd name="connsiteX3-39" fmla="*/ 3266038 w 3266038"/>
              <a:gd name="connsiteY3-40" fmla="*/ 2347313 h 6877012"/>
              <a:gd name="connsiteX4-41" fmla="*/ 1531474 w 3266038"/>
              <a:gd name="connsiteY4-42" fmla="*/ 6703392 h 6877012"/>
              <a:gd name="connsiteX5-43" fmla="*/ 1367103 w 3266038"/>
              <a:gd name="connsiteY5-44" fmla="*/ 6870674 h 6877012"/>
              <a:gd name="connsiteX6-45" fmla="*/ 0 w 3266038"/>
              <a:gd name="connsiteY6-46" fmla="*/ 6877012 h 6877012"/>
              <a:gd name="connsiteX7-47" fmla="*/ 14066 w 3266038"/>
              <a:gd name="connsiteY7-48" fmla="*/ 0 h 6877012"/>
              <a:gd name="connsiteX0-49" fmla="*/ 14066 w 3266038"/>
              <a:gd name="connsiteY0-50" fmla="*/ 0 h 6877012"/>
              <a:gd name="connsiteX1-51" fmla="*/ 2817370 w 3266038"/>
              <a:gd name="connsiteY1-52" fmla="*/ 12674 h 6877012"/>
              <a:gd name="connsiteX2-53" fmla="*/ 2860879 w 3266038"/>
              <a:gd name="connsiteY2-54" fmla="*/ 119746 h 6877012"/>
              <a:gd name="connsiteX3-55" fmla="*/ 3266038 w 3266038"/>
              <a:gd name="connsiteY3-56" fmla="*/ 2347313 h 6877012"/>
              <a:gd name="connsiteX4-57" fmla="*/ 1531474 w 3266038"/>
              <a:gd name="connsiteY4-58" fmla="*/ 6703392 h 6877012"/>
              <a:gd name="connsiteX5-59" fmla="*/ 1367103 w 3266038"/>
              <a:gd name="connsiteY5-60" fmla="*/ 6877011 h 6877012"/>
              <a:gd name="connsiteX6-61" fmla="*/ 0 w 3266038"/>
              <a:gd name="connsiteY6-62" fmla="*/ 6877012 h 6877012"/>
              <a:gd name="connsiteX7-63" fmla="*/ 14066 w 3266038"/>
              <a:gd name="connsiteY7-64" fmla="*/ 0 h 68770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66038" h="6877012">
                <a:moveTo>
                  <a:pt x="14066" y="0"/>
                </a:moveTo>
                <a:lnTo>
                  <a:pt x="2817370" y="12674"/>
                </a:lnTo>
                <a:lnTo>
                  <a:pt x="2860879" y="119746"/>
                </a:lnTo>
                <a:cubicBezTo>
                  <a:pt x="3122991" y="814337"/>
                  <a:pt x="3266038" y="1564616"/>
                  <a:pt x="3266038" y="2347313"/>
                </a:cubicBezTo>
                <a:cubicBezTo>
                  <a:pt x="3266038" y="4024521"/>
                  <a:pt x="2609189" y="5552872"/>
                  <a:pt x="1531474" y="6703392"/>
                </a:cubicBezTo>
                <a:lnTo>
                  <a:pt x="1367103" y="6877011"/>
                </a:lnTo>
                <a:lnTo>
                  <a:pt x="0" y="6877012"/>
                </a:lnTo>
                <a:cubicBezTo>
                  <a:pt x="4689" y="4584675"/>
                  <a:pt x="9377" y="2292337"/>
                  <a:pt x="14066" y="0"/>
                </a:cubicBez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4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0.xml"/><Relationship Id="rId8" Type="http://schemas.openxmlformats.org/officeDocument/2006/relationships/tags" Target="../tags/tag39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Relationship Id="rId3" Type="http://schemas.openxmlformats.org/officeDocument/2006/relationships/tags" Target="../tags/tag34.x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9.svg"/><Relationship Id="rId23" Type="http://schemas.openxmlformats.org/officeDocument/2006/relationships/image" Target="../media/image28.png"/><Relationship Id="rId22" Type="http://schemas.openxmlformats.org/officeDocument/2006/relationships/tags" Target="../tags/tag47.xml"/><Relationship Id="rId21" Type="http://schemas.openxmlformats.org/officeDocument/2006/relationships/image" Target="../media/image27.svg"/><Relationship Id="rId20" Type="http://schemas.openxmlformats.org/officeDocument/2006/relationships/image" Target="../media/image26.png"/><Relationship Id="rId2" Type="http://schemas.openxmlformats.org/officeDocument/2006/relationships/tags" Target="../tags/tag33.xml"/><Relationship Id="rId19" Type="http://schemas.openxmlformats.org/officeDocument/2006/relationships/tags" Target="../tags/tag46.xml"/><Relationship Id="rId18" Type="http://schemas.openxmlformats.org/officeDocument/2006/relationships/image" Target="../media/image25.svg"/><Relationship Id="rId17" Type="http://schemas.openxmlformats.org/officeDocument/2006/relationships/image" Target="../media/image24.png"/><Relationship Id="rId16" Type="http://schemas.openxmlformats.org/officeDocument/2006/relationships/tags" Target="../tags/tag45.xml"/><Relationship Id="rId15" Type="http://schemas.openxmlformats.org/officeDocument/2006/relationships/image" Target="../media/image23.svg"/><Relationship Id="rId14" Type="http://schemas.openxmlformats.org/officeDocument/2006/relationships/image" Target="../media/image22.png"/><Relationship Id="rId13" Type="http://schemas.openxmlformats.org/officeDocument/2006/relationships/tags" Target="../tags/tag44.xml"/><Relationship Id="rId12" Type="http://schemas.openxmlformats.org/officeDocument/2006/relationships/tags" Target="../tags/tag43.xml"/><Relationship Id="rId11" Type="http://schemas.openxmlformats.org/officeDocument/2006/relationships/tags" Target="../tags/tag42.xml"/><Relationship Id="rId10" Type="http://schemas.openxmlformats.org/officeDocument/2006/relationships/tags" Target="../tags/tag41.xml"/><Relationship Id="rId1" Type="http://schemas.openxmlformats.org/officeDocument/2006/relationships/tags" Target="../tags/tag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-1" y="-13844"/>
            <a:ext cx="297326" cy="6871844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占位符 5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0470" y="1737654"/>
            <a:ext cx="830303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多模态</a:t>
            </a:r>
            <a:r>
              <a:rPr lang="pt-BR" altLang="zh-CN" dirty="0"/>
              <a:t>AI</a:t>
            </a:r>
            <a:r>
              <a:rPr lang="zh-CN" altLang="en-US" dirty="0"/>
              <a:t>跨模型调用平台</a:t>
            </a:r>
            <a:r>
              <a:rPr lang="zh-CN" altLang="en-US" spc="600" dirty="0"/>
              <a:t>技术原型迭代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4" name="文本占位符 9"/>
          <p:cNvSpPr txBox="1"/>
          <p:nvPr/>
        </p:nvSpPr>
        <p:spPr>
          <a:xfrm>
            <a:off x="610470" y="3804961"/>
            <a:ext cx="7131464" cy="5984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800" spc="600" dirty="0">
                <a:solidFill>
                  <a:schemeClr val="bg1"/>
                </a:solidFill>
              </a:rPr>
              <a:t>温子墨，杨可凡，蒋宸，</a:t>
            </a:r>
            <a:r>
              <a:rPr lang="en-US" altLang="zh-CN" sz="1800" spc="600" dirty="0">
                <a:solidFill>
                  <a:schemeClr val="bg1"/>
                </a:solidFill>
              </a:rPr>
              <a:t>VITOR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JIALE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ZHANG</a:t>
            </a:r>
            <a:endParaRPr lang="zh-CN" altLang="en-US" sz="1800" spc="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3" y="254615"/>
            <a:ext cx="2577988" cy="847493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590674" y="-624115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ym typeface="+mn-ea"/>
              </a:rPr>
              <a:t>视图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36" name="矩形: 一个圆顶角，剪去另一个顶角 35"/>
          <p:cNvSpPr/>
          <p:nvPr>
            <p:custDataLst>
              <p:tags r:id="rId1"/>
            </p:custDataLst>
          </p:nvPr>
        </p:nvSpPr>
        <p:spPr>
          <a:xfrm rot="16200000">
            <a:off x="537210" y="1335405"/>
            <a:ext cx="4344670" cy="4832350"/>
          </a:xfrm>
          <a:prstGeom prst="snipRoundRect">
            <a:avLst>
              <a:gd name="adj1" fmla="val 9702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/>
          </a:p>
        </p:txBody>
      </p:sp>
      <p:sp>
        <p:nvSpPr>
          <p:cNvPr id="32" name="半闭框 31"/>
          <p:cNvSpPr/>
          <p:nvPr>
            <p:custDataLst>
              <p:tags r:id="rId2"/>
            </p:custDataLst>
          </p:nvPr>
        </p:nvSpPr>
        <p:spPr>
          <a:xfrm rot="10800000">
            <a:off x="4578350" y="5481320"/>
            <a:ext cx="445135" cy="386715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文件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5" y="1878965"/>
            <a:ext cx="576580" cy="57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2270" y="3034030"/>
            <a:ext cx="4742180" cy="193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</a:rPr>
              <a:t>fronte</a:t>
            </a:r>
            <a:r>
              <a:rPr lang="en-US" altLang="zh-CN" b="1">
                <a:solidFill>
                  <a:schemeClr val="bg1"/>
                </a:solidFill>
              </a:rPr>
              <a:t>nd/</a:t>
            </a:r>
            <a:r>
              <a:rPr lang="zh-CN" altLang="en-US" b="1">
                <a:solidFill>
                  <a:schemeClr val="bg1"/>
                </a:solidFill>
              </a:rPr>
              <a:t>：前端目录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</a:rPr>
              <a:t>server/</a:t>
            </a:r>
            <a:r>
              <a:rPr lang="zh-CN" altLang="en-US" b="1">
                <a:solidFill>
                  <a:schemeClr val="bg1"/>
                </a:solidFill>
              </a:rPr>
              <a:t>：后端目录</a:t>
            </a:r>
            <a:endParaRPr lang="zh-CN" altLang="en-US" b="1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javabackend/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API</a:t>
            </a:r>
            <a:r>
              <a:rPr lang="zh-CN" altLang="en-US">
                <a:solidFill>
                  <a:schemeClr val="bg1"/>
                </a:solidFill>
              </a:rPr>
              <a:t>服务器后端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README.md</a:t>
            </a:r>
            <a:r>
              <a:rPr lang="zh-CN" altLang="en-US">
                <a:solidFill>
                  <a:schemeClr val="bg1"/>
                </a:solidFill>
              </a:rPr>
              <a:t>：说明</a:t>
            </a:r>
            <a:r>
              <a:rPr lang="zh-CN" altLang="en-US">
                <a:solidFill>
                  <a:schemeClr val="bg1"/>
                </a:solidFill>
              </a:rPr>
              <a:t>文档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8885" y="1938020"/>
            <a:ext cx="342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TechPrototype/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420" y="2745105"/>
            <a:ext cx="43478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545" y="1729105"/>
            <a:ext cx="6866255" cy="395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核心算法</a:t>
            </a:r>
            <a:r>
              <a:rPr lang="zh-CN" altLang="pt-BR" sz="4000" dirty="0"/>
              <a:t>（</a:t>
            </a:r>
            <a:r>
              <a:rPr lang="en-US" altLang="zh-CN" sz="4000" dirty="0"/>
              <a:t>Core </a:t>
            </a:r>
            <a:r>
              <a:rPr lang="en-US" altLang="zh-CN" sz="4000" dirty="0"/>
              <a:t>Algorithm</a:t>
            </a:r>
            <a:r>
              <a:rPr lang="zh-CN" altLang="pt-BR" sz="4000" dirty="0"/>
              <a:t>）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6"/>
          <p:cNvSpPr/>
          <p:nvPr/>
        </p:nvSpPr>
        <p:spPr>
          <a:xfrm>
            <a:off x="4677410" y="1008380"/>
            <a:ext cx="7438390" cy="5440045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核心算法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723765" y="1007745"/>
            <a:ext cx="7392035" cy="5372100"/>
          </a:xfrm>
        </p:spPr>
        <p:txBody>
          <a:bodyPr/>
          <a:lstStyle/>
          <a:p>
            <a:r>
              <a:rPr lang="en-US" altLang="zh-CN" sz="2800" dirty="0">
                <a:solidFill>
                  <a:srgbClr val="A62038"/>
                </a:solidFill>
              </a:rPr>
              <a:t> </a:t>
            </a:r>
            <a:r>
              <a:rPr lang="zh-CN" altLang="en-US" sz="2800" dirty="0">
                <a:solidFill>
                  <a:srgbClr val="A62038"/>
                </a:solidFill>
              </a:rPr>
              <a:t>模型微调算法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输入数据处理模块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：数据读取、清洗、格式转换与增强，确保数据符合模型输入要求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预训练模型加载模块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：加载基础模型结构与权重，支持参数冻结以限定微调范围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微调策略模块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：定义调优方法，平衡效率与性能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损失计算模块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：根据任务类型计算损失，支持多任务加权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优化器模块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：通过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Adam/SGD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等算法更新参数，结合学习率调度与梯度裁剪稳定训练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训练循环控制模块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：管理训练流程，支持断点恢复与模型保存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评估模块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：定期验证集测试，反馈效果以调整训练策略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40903433" name="图片 1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53160"/>
            <a:ext cx="4267200" cy="529526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5237807" y="1681306"/>
            <a:ext cx="6707505" cy="0"/>
          </a:xfrm>
          <a:prstGeom prst="line">
            <a:avLst/>
          </a:prstGeom>
          <a:ln>
            <a:solidFill>
              <a:srgbClr val="9F081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迭代评估报告概要情况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4</a:t>
            </a:r>
            <a:endParaRPr lang="en-US" altLang="zh-CN" sz="131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概要情况</a:t>
            </a:r>
            <a:endParaRPr lang="zh-CN" altLang="en-US" b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508872" y="1051965"/>
            <a:ext cx="8464439" cy="5542611"/>
          </a:xfrm>
        </p:spPr>
        <p:txBody>
          <a:bodyPr/>
          <a:lstStyle/>
          <a:p>
            <a:r>
              <a:rPr lang="zh-CN" altLang="en-US" dirty="0"/>
              <a:t>完成情况：</a:t>
            </a:r>
            <a:endParaRPr lang="zh-CN" altLang="en-US" dirty="0"/>
          </a:p>
          <a:p>
            <a:pPr lvl="1"/>
            <a:r>
              <a:rPr lang="zh-CN" altLang="en-US" sz="2000" dirty="0"/>
              <a:t>文档与原型开发基本</a:t>
            </a:r>
            <a:r>
              <a:rPr lang="zh-CN" altLang="en-US" sz="2000" b="1" dirty="0">
                <a:solidFill>
                  <a:srgbClr val="A62038"/>
                </a:solidFill>
              </a:rPr>
              <a:t>按时完成</a:t>
            </a:r>
            <a:r>
              <a:rPr lang="zh-CN" altLang="en-US" sz="2000" dirty="0"/>
              <a:t>，大模型</a:t>
            </a:r>
            <a:r>
              <a:rPr lang="en-US" altLang="zh-CN" sz="2000" dirty="0"/>
              <a:t>API</a:t>
            </a:r>
            <a:r>
              <a:rPr lang="zh-CN" altLang="en-US" sz="2000" dirty="0"/>
              <a:t>已</a:t>
            </a:r>
            <a:r>
              <a:rPr lang="zh-CN" altLang="en-US" sz="2000" dirty="0"/>
              <a:t>就绪</a:t>
            </a:r>
            <a:endParaRPr lang="zh-CN" altLang="en-US" sz="2000" dirty="0"/>
          </a:p>
          <a:p>
            <a:r>
              <a:rPr lang="zh-CN" altLang="en-US" dirty="0"/>
              <a:t>评审与测试：</a:t>
            </a:r>
            <a:endParaRPr lang="zh-CN" altLang="en-US" dirty="0"/>
          </a:p>
          <a:p>
            <a:pPr lvl="1"/>
            <a:r>
              <a:rPr lang="zh-CN" altLang="en-US" sz="2000" dirty="0"/>
              <a:t>第一次内部评审发现软件架构文档和编程规范存在问题，需返工完善</a:t>
            </a:r>
            <a:endParaRPr lang="zh-CN" altLang="en-US" sz="2000" dirty="0"/>
          </a:p>
          <a:p>
            <a:pPr lvl="1"/>
            <a:r>
              <a:rPr lang="en-US" altLang="zh-CN" sz="2000" dirty="0"/>
              <a:t>Web</a:t>
            </a:r>
            <a:r>
              <a:rPr lang="zh-CN" altLang="en-US" sz="2000" dirty="0"/>
              <a:t>端界面易用性不足，深色模式未全覆盖；</a:t>
            </a:r>
            <a:r>
              <a:rPr lang="en-US" altLang="zh-CN" sz="2000" dirty="0"/>
              <a:t>App</a:t>
            </a:r>
            <a:r>
              <a:rPr lang="zh-CN" altLang="en-US" sz="2000" dirty="0"/>
              <a:t>端界面组件堆砌影响交互，均需优化</a:t>
            </a:r>
            <a:endParaRPr lang="zh-CN" altLang="en-US" sz="2000" dirty="0"/>
          </a:p>
          <a:p>
            <a:pPr lvl="1"/>
            <a:r>
              <a:rPr lang="zh-CN" altLang="en-US" sz="2000" dirty="0"/>
              <a:t>第二次评审基本通过，部分功能仍需继续完善</a:t>
            </a:r>
            <a:endParaRPr lang="zh-CN" altLang="en-US" sz="2000" dirty="0"/>
          </a:p>
          <a:p>
            <a:r>
              <a:rPr lang="zh-CN" altLang="en-US" dirty="0"/>
              <a:t>经验总结：</a:t>
            </a:r>
            <a:endParaRPr lang="zh-CN" altLang="en-US" dirty="0"/>
          </a:p>
          <a:p>
            <a:pPr lvl="1"/>
            <a:r>
              <a:rPr lang="zh-CN" altLang="en-US" sz="2000" dirty="0"/>
              <a:t>团队开发 → 保持沟通协调</a:t>
            </a:r>
            <a:endParaRPr lang="en-US" altLang="zh-CN" sz="2000" dirty="0"/>
          </a:p>
          <a:p>
            <a:pPr lvl="1"/>
            <a:r>
              <a:rPr lang="en-US" altLang="zh-CN" sz="2000" dirty="0"/>
              <a:t>AI</a:t>
            </a:r>
            <a:r>
              <a:rPr lang="zh-CN" altLang="en-US" sz="2000" dirty="0"/>
              <a:t>辅助生成 → 人工核查</a:t>
            </a:r>
            <a:r>
              <a:rPr lang="en-US" altLang="zh-CN" sz="2000" dirty="0"/>
              <a:t>+</a:t>
            </a:r>
            <a:r>
              <a:rPr lang="zh-CN" altLang="en-US" sz="2000" dirty="0"/>
              <a:t>多次</a:t>
            </a:r>
            <a:r>
              <a:rPr lang="zh-CN" altLang="en-US" sz="2000" dirty="0"/>
              <a:t>迭代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5253478" y="886689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>
            <p:custDataLst>
              <p:tags r:id="rId2"/>
            </p:custDataLst>
          </p:nvPr>
        </p:nvSpPr>
        <p:spPr>
          <a:xfrm>
            <a:off x="5253478" y="1768123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>
            <p:custDataLst>
              <p:tags r:id="rId3"/>
            </p:custDataLst>
          </p:nvPr>
        </p:nvSpPr>
        <p:spPr>
          <a:xfrm>
            <a:off x="5253478" y="2649557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>
            <p:custDataLst>
              <p:tags r:id="rId4"/>
            </p:custDataLst>
          </p:nvPr>
        </p:nvSpPr>
        <p:spPr>
          <a:xfrm>
            <a:off x="5253478" y="3530991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205"/>
          <p:cNvSpPr txBox="1"/>
          <p:nvPr>
            <p:custDataLst>
              <p:tags r:id="rId5"/>
            </p:custDataLst>
          </p:nvPr>
        </p:nvSpPr>
        <p:spPr>
          <a:xfrm>
            <a:off x="5565457" y="358448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评估概要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7"/>
          <p:cNvSpPr txBox="1"/>
          <p:nvPr>
            <p:custDataLst>
              <p:tags r:id="rId6"/>
            </p:custDataLst>
          </p:nvPr>
        </p:nvSpPr>
        <p:spPr>
          <a:xfrm>
            <a:off x="5540058" y="1827821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软件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9"/>
          <p:cNvSpPr txBox="1"/>
          <p:nvPr>
            <p:custDataLst>
              <p:tags r:id="rId7"/>
            </p:custDataLst>
          </p:nvPr>
        </p:nvSpPr>
        <p:spPr>
          <a:xfrm>
            <a:off x="5533707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技术原型</a:t>
            </a:r>
            <a:endParaRPr lang="zh-CN" altLang="en-US" sz="9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/>
          <p:cNvSpPr txBox="1"/>
          <p:nvPr>
            <p:custDataLst>
              <p:tags r:id="rId8"/>
            </p:custDataLst>
          </p:nvPr>
        </p:nvSpPr>
        <p:spPr>
          <a:xfrm>
            <a:off x="5565457" y="270615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核心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78420" y="2505046"/>
            <a:ext cx="1485830" cy="45719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Object 205"/>
          <p:cNvSpPr txBox="1"/>
          <p:nvPr>
            <p:custDataLst>
              <p:tags r:id="rId9"/>
            </p:custDataLst>
          </p:nvPr>
        </p:nvSpPr>
        <p:spPr>
          <a:xfrm>
            <a:off x="4326361" y="358448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07"/>
          <p:cNvSpPr txBox="1"/>
          <p:nvPr>
            <p:custDataLst>
              <p:tags r:id="rId10"/>
            </p:custDataLst>
          </p:nvPr>
        </p:nvSpPr>
        <p:spPr>
          <a:xfrm>
            <a:off x="4300963" y="1827821"/>
            <a:ext cx="1153202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09"/>
          <p:cNvSpPr txBox="1"/>
          <p:nvPr>
            <p:custDataLst>
              <p:tags r:id="rId11"/>
            </p:custDataLst>
          </p:nvPr>
        </p:nvSpPr>
        <p:spPr>
          <a:xfrm>
            <a:off x="4294611" y="949491"/>
            <a:ext cx="1154543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05"/>
          <p:cNvSpPr txBox="1"/>
          <p:nvPr>
            <p:custDataLst>
              <p:tags r:id="rId12"/>
            </p:custDataLst>
          </p:nvPr>
        </p:nvSpPr>
        <p:spPr>
          <a:xfrm>
            <a:off x="4326361" y="270615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技术原型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软件架构</a:t>
            </a:r>
            <a:r>
              <a:rPr lang="zh-CN" altLang="pt-BR" sz="4000" dirty="0"/>
              <a:t>（</a:t>
            </a:r>
            <a:r>
              <a:rPr lang="en-US" altLang="pt-BR" sz="4000" dirty="0" err="1"/>
              <a:t>Architecture</a:t>
            </a:r>
            <a:r>
              <a:rPr lang="zh-CN" altLang="pt-BR" sz="4000" dirty="0"/>
              <a:t>）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use 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840" y="1275715"/>
            <a:ext cx="7042785" cy="506920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用例视图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: 一个圆顶角，剪去另一个顶角 6"/>
          <p:cNvSpPr/>
          <p:nvPr/>
        </p:nvSpPr>
        <p:spPr>
          <a:xfrm rot="16200000" flipV="1">
            <a:off x="6012180" y="-2283460"/>
            <a:ext cx="76835" cy="704151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4" name="矩形: 一个圆顶角，剪去另一个顶角 6"/>
          <p:cNvSpPr/>
          <p:nvPr/>
        </p:nvSpPr>
        <p:spPr>
          <a:xfrm rot="16200000">
            <a:off x="6000115" y="2887980"/>
            <a:ext cx="90170" cy="703516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0325" y="3943350"/>
            <a:ext cx="2313305" cy="2640330"/>
            <a:chOff x="5675801" y="1699481"/>
            <a:chExt cx="5597387" cy="3892384"/>
          </a:xfrm>
        </p:grpSpPr>
        <p:grpSp>
          <p:nvGrpSpPr>
            <p:cNvPr id="5" name="组合 4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6" name="矩形: 圆角 20"/>
              <p:cNvSpPr/>
              <p:nvPr>
                <p:custDataLst>
                  <p:tags r:id="rId2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半闭框 21"/>
              <p:cNvSpPr/>
              <p:nvPr>
                <p:custDataLst>
                  <p:tags r:id="rId3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矩形: 圆顶角 19"/>
            <p:cNvSpPr/>
            <p:nvPr>
              <p:custDataLst>
                <p:tags r:id="rId4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8585" y="4126865"/>
            <a:ext cx="2265045" cy="231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调用大模型生成</a:t>
            </a:r>
            <a:endParaRPr lang="zh-CN" altLang="en-US"/>
          </a:p>
          <a:p>
            <a:r>
              <a:rPr lang="zh-CN" altLang="en-US" sz="1600"/>
              <a:t>该用例是系统最核心的功能之一，涵盖了文生文、图生文、文生图、文生</a:t>
            </a:r>
            <a:r>
              <a:rPr lang="en-US" altLang="zh-CN" sz="1600"/>
              <a:t>3D </a:t>
            </a:r>
            <a:r>
              <a:rPr lang="zh-CN" altLang="en-US" sz="1600"/>
              <a:t>等子功能。它涉及多个构架组件，体现了系统对异步请求调度、多模型路由与负载均衡的支持。</a:t>
            </a:r>
            <a:endParaRPr lang="zh-CN" altLang="en-US" sz="1600"/>
          </a:p>
        </p:txBody>
      </p:sp>
      <p:cxnSp>
        <p:nvCxnSpPr>
          <p:cNvPr id="12" name="直接箭头连接符 11"/>
          <p:cNvCxnSpPr>
            <a:stCxn id="6" idx="3"/>
          </p:cNvCxnSpPr>
          <p:nvPr/>
        </p:nvCxnSpPr>
        <p:spPr>
          <a:xfrm flipV="1">
            <a:off x="2373630" y="5027295"/>
            <a:ext cx="1267460" cy="23368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9718675" y="1019175"/>
            <a:ext cx="2397125" cy="2341880"/>
            <a:chOff x="5675801" y="1699481"/>
            <a:chExt cx="5597387" cy="3892384"/>
          </a:xfrm>
        </p:grpSpPr>
        <p:grpSp>
          <p:nvGrpSpPr>
            <p:cNvPr id="16" name="组合 15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19" name="矩形: 圆角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半闭框 23"/>
              <p:cNvSpPr/>
              <p:nvPr>
                <p:custDataLst>
                  <p:tags r:id="rId8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矩形: 圆顶角 19"/>
            <p:cNvSpPr/>
            <p:nvPr>
              <p:custDataLst>
                <p:tags r:id="rId9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9783445" y="1181735"/>
            <a:ext cx="2239010" cy="2038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用户权限</a:t>
            </a:r>
            <a:r>
              <a:rPr lang="en-US" altLang="zh-CN" b="1"/>
              <a:t>/</a:t>
            </a:r>
            <a:r>
              <a:rPr lang="zh-CN" altLang="en-US" b="1"/>
              <a:t>订阅管理</a:t>
            </a:r>
            <a:endParaRPr lang="zh-CN" altLang="en-US"/>
          </a:p>
          <a:p>
            <a:r>
              <a:rPr lang="zh-CN" altLang="en-US" sz="1600"/>
              <a:t>本用例说明了系统对用户权限控制的架构设计。部分高级功能仅对已订阅高级会员开放。该场景涉及</a:t>
            </a:r>
            <a:r>
              <a:rPr lang="zh-CN" altLang="en-US" sz="1600"/>
              <a:t>多个关键安全性设计点，保障系统功能分级和资源合理使用。</a:t>
            </a:r>
            <a:endParaRPr lang="zh-CN" altLang="en-US" sz="1600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8502015" y="1797050"/>
            <a:ext cx="1223010" cy="48514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>
            <p:custDataLst>
              <p:tags r:id="rId11"/>
            </p:custDataLst>
          </p:nvPr>
        </p:nvGrpSpPr>
        <p:grpSpPr>
          <a:xfrm>
            <a:off x="9730105" y="3777615"/>
            <a:ext cx="2397125" cy="2805430"/>
            <a:chOff x="5675801" y="1699481"/>
            <a:chExt cx="5597387" cy="3892384"/>
          </a:xfrm>
        </p:grpSpPr>
        <p:grpSp>
          <p:nvGrpSpPr>
            <p:cNvPr id="30" name="组合 29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31" name="矩形: 圆角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半闭框 31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矩形: 圆顶角 19"/>
            <p:cNvSpPr/>
            <p:nvPr>
              <p:custDataLst>
                <p:tags r:id="rId14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9794875" y="3947160"/>
            <a:ext cx="2239010" cy="2503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模型微调</a:t>
            </a:r>
            <a:endParaRPr lang="zh-CN" altLang="en-US"/>
          </a:p>
          <a:p>
            <a:r>
              <a:rPr lang="zh-CN" altLang="en-US" sz="1600"/>
              <a:t>本用例体现了系统在模型适配方面的高级能力。用户可上传特定行业的数据集，</a:t>
            </a:r>
            <a:r>
              <a:rPr lang="zh-CN" altLang="en-US" sz="1600">
                <a:sym typeface="+mn-ea"/>
              </a:rPr>
              <a:t>触发</a:t>
            </a:r>
            <a:r>
              <a:rPr lang="zh-CN" altLang="en-US" sz="1600"/>
              <a:t>后台的分布式微调流程，实现模型在指定场景下的知识迁移。该流程涉及多个架构模块，是体现系统训练能力的重要用例。</a:t>
            </a:r>
            <a:endParaRPr lang="zh-CN" altLang="en-US" sz="160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9088120" y="5251450"/>
            <a:ext cx="629285" cy="37973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>
            <p:custDataLst>
              <p:tags r:id="rId16"/>
            </p:custDataLst>
          </p:nvPr>
        </p:nvGrpSpPr>
        <p:grpSpPr>
          <a:xfrm>
            <a:off x="55245" y="1028700"/>
            <a:ext cx="2314575" cy="2748280"/>
            <a:chOff x="5675801" y="1699481"/>
            <a:chExt cx="5597387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38" name="矩形: 圆角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半闭框 38"/>
              <p:cNvSpPr/>
              <p:nvPr>
                <p:custDataLst>
                  <p:tags r:id="rId18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19"/>
            <p:cNvSpPr/>
            <p:nvPr>
              <p:custDataLst>
                <p:tags r:id="rId19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113665" y="1165225"/>
            <a:ext cx="2239010" cy="2517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任务状态查询</a:t>
            </a:r>
            <a:endParaRPr lang="zh-CN" altLang="en-US"/>
          </a:p>
          <a:p>
            <a:r>
              <a:rPr lang="zh-CN" altLang="en-US" sz="1600"/>
              <a:t>多模态模型任务具有一定计算时间，用户提交请求后可随时查询状态，并在任务完成后获取结果。该用例体现了任务管理系统与数据库、缓存系统的交互逻辑，是系统可用性和交互性的关键体现。</a:t>
            </a:r>
            <a:endParaRPr lang="zh-CN" altLang="en-US" sz="1600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360295" y="2433955"/>
            <a:ext cx="4347845" cy="235140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部署视图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945763802" name="图片 1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6655" y="1336040"/>
            <a:ext cx="5671185" cy="5086985"/>
          </a:xfrm>
          <a:prstGeom prst="rect">
            <a:avLst/>
          </a:prstGeom>
        </p:spPr>
      </p:pic>
      <p:sp>
        <p:nvSpPr>
          <p:cNvPr id="4" name="矩形: 圆角 16"/>
          <p:cNvSpPr/>
          <p:nvPr/>
        </p:nvSpPr>
        <p:spPr>
          <a:xfrm>
            <a:off x="563245" y="1336040"/>
            <a:ext cx="5105400" cy="5087620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962650" y="1363345"/>
            <a:ext cx="0" cy="5071110"/>
          </a:xfrm>
          <a:prstGeom prst="line">
            <a:avLst/>
          </a:prstGeom>
          <a:ln w="31750" cap="rnd">
            <a:solidFill>
              <a:srgbClr val="9F081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80462" y="2014046"/>
            <a:ext cx="4157610" cy="0"/>
          </a:xfrm>
          <a:prstGeom prst="line">
            <a:avLst/>
          </a:prstGeom>
          <a:ln>
            <a:solidFill>
              <a:srgbClr val="9F081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05902" y="1363474"/>
            <a:ext cx="3195955" cy="65087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A62038"/>
                </a:solidFill>
              </a:rPr>
              <a:t>客户端</a:t>
            </a:r>
            <a:r>
              <a:rPr lang="en-US" altLang="zh-CN" sz="2800" b="1" dirty="0">
                <a:solidFill>
                  <a:srgbClr val="A62038"/>
                </a:solidFill>
              </a:rPr>
              <a:t>/</a:t>
            </a:r>
            <a:r>
              <a:rPr lang="zh-CN" altLang="en-US" sz="2800" b="1" dirty="0">
                <a:solidFill>
                  <a:srgbClr val="A62038"/>
                </a:solidFill>
              </a:rPr>
              <a:t>服务器架构</a:t>
            </a:r>
            <a:endParaRPr lang="zh-CN" altLang="en-US" sz="2800" b="1" dirty="0">
              <a:solidFill>
                <a:srgbClr val="A62038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80770" y="2103042"/>
            <a:ext cx="4483100" cy="428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浏览器访问系统，前端采用响应式设计。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服务器部署核心组件：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Boot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运行后端业务逻辑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：存储用户信息、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工作记录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：缓存高频访问数据和会话信息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计算服务器负责模型推理、微调训练等计算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密集型任务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所有外部通信通过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数据库与应用服务器分离部署，保证数据安全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逻辑</a:t>
            </a:r>
            <a:r>
              <a:rPr lang="zh-CN" altLang="en-US" dirty="0">
                <a:sym typeface="+mn-ea"/>
              </a:rPr>
              <a:t>视图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1120" y="1182370"/>
            <a:ext cx="6024245" cy="5137150"/>
          </a:xfrm>
        </p:spPr>
        <p:txBody>
          <a:bodyPr/>
          <a:lstStyle/>
          <a:p>
            <a:r>
              <a:rPr lang="zh-CN" altLang="en-US" dirty="0"/>
              <a:t>分层逻辑架构</a:t>
            </a:r>
            <a:endParaRPr lang="zh-CN" altLang="en-US" dirty="0"/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表现层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是系统与用户或其他外部系统直接交互的顶层模块，为用户提供直观的界面或接口，同时隐藏底层业务逻辑和数据处理细节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控制层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负责处理来自前端的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请求，并将其转发至业务逻辑层。控制层还承担参数验证、异常捕获与路由分发的职责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服务层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负责系统核心功能的实现，如模型路由、微调任务构造、权限校验等，封装了主要的应用逻辑。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182688"/>
            <a:ext cx="5943600" cy="513651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100445" y="1822450"/>
            <a:ext cx="1128395" cy="41211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</p:cNvCxnSpPr>
          <p:nvPr/>
        </p:nvCxnSpPr>
        <p:spPr>
          <a:xfrm flipV="1">
            <a:off x="6095365" y="3298190"/>
            <a:ext cx="3615055" cy="3498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108065" y="4390390"/>
            <a:ext cx="1243965" cy="93345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: 圆角 2"/>
          <p:cNvSpPr/>
          <p:nvPr/>
        </p:nvSpPr>
        <p:spPr>
          <a:xfrm>
            <a:off x="136525" y="975995"/>
            <a:ext cx="5958840" cy="5343525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/>
        </p:nvSpPr>
        <p:spPr>
          <a:xfrm rot="10800000">
            <a:off x="5596890" y="5840095"/>
            <a:ext cx="498475" cy="478790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: 圆顶角 14"/>
          <p:cNvSpPr/>
          <p:nvPr/>
        </p:nvSpPr>
        <p:spPr>
          <a:xfrm rot="10800000">
            <a:off x="356566" y="97620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逻辑</a:t>
            </a:r>
            <a:r>
              <a:rPr lang="zh-CN" altLang="en-US" dirty="0">
                <a:sym typeface="+mn-ea"/>
              </a:rPr>
              <a:t>视图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4770" y="1182370"/>
            <a:ext cx="6030595" cy="5137150"/>
          </a:xfrm>
        </p:spPr>
        <p:txBody>
          <a:bodyPr/>
          <a:lstStyle/>
          <a:p>
            <a:r>
              <a:rPr lang="zh-CN" altLang="en-US" dirty="0"/>
              <a:t>分层逻辑架构</a:t>
            </a:r>
            <a:endParaRPr lang="zh-CN" altLang="en-US" dirty="0"/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数据模型层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定义了系统的核心数据结构，例如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表示用户实体，包含用户名、邮箱、订阅等级等。这些模型类通常与数据库表结构一一对应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数据访问层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封装了对数据库的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CRUD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操作，通过对应的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类访问持久化数据，基于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ORM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工具实现，与数据库保持良好的结构映射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外部服务层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是系统与外部第三方服务、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或数据存储交互的模块，解耦核心业务逻辑与外部依赖，确保系统能够安全、高效地集成外部资源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182688"/>
            <a:ext cx="5943600" cy="513651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6093460" y="1978025"/>
            <a:ext cx="260350" cy="317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3"/>
          </p:cNvCxnSpPr>
          <p:nvPr/>
        </p:nvCxnSpPr>
        <p:spPr>
          <a:xfrm>
            <a:off x="6095365" y="3750945"/>
            <a:ext cx="3694430" cy="102679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100445" y="5381625"/>
            <a:ext cx="1078230" cy="1841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: 圆角 2"/>
          <p:cNvSpPr/>
          <p:nvPr/>
        </p:nvSpPr>
        <p:spPr>
          <a:xfrm>
            <a:off x="136525" y="975995"/>
            <a:ext cx="5958840" cy="5343525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/>
        </p:nvSpPr>
        <p:spPr>
          <a:xfrm rot="10800000">
            <a:off x="5596890" y="5840095"/>
            <a:ext cx="498475" cy="478790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: 圆顶角 14"/>
          <p:cNvSpPr/>
          <p:nvPr/>
        </p:nvSpPr>
        <p:spPr>
          <a:xfrm rot="10800000">
            <a:off x="356566" y="97620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进程视图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2" name="矩形: 一个圆顶角，剪去另一个顶角 21"/>
          <p:cNvSpPr/>
          <p:nvPr>
            <p:custDataLst>
              <p:tags r:id="rId1"/>
            </p:custDataLst>
          </p:nvPr>
        </p:nvSpPr>
        <p:spPr>
          <a:xfrm rot="16200000">
            <a:off x="7650480" y="2498725"/>
            <a:ext cx="2428875" cy="5422900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: 一个圆顶角，剪去另一个顶角 22"/>
          <p:cNvSpPr/>
          <p:nvPr>
            <p:custDataLst>
              <p:tags r:id="rId2"/>
            </p:custDataLst>
          </p:nvPr>
        </p:nvSpPr>
        <p:spPr>
          <a:xfrm rot="16200000">
            <a:off x="2073275" y="2400935"/>
            <a:ext cx="2426970" cy="561848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E0CFB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一个圆顶角，剪去另一个顶角 20"/>
          <p:cNvSpPr/>
          <p:nvPr>
            <p:custDataLst>
              <p:tags r:id="rId3"/>
            </p:custDataLst>
          </p:nvPr>
        </p:nvSpPr>
        <p:spPr>
          <a:xfrm rot="16200000">
            <a:off x="7470775" y="-193675"/>
            <a:ext cx="2787650" cy="54229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Object 1105"/>
          <p:cNvSpPr txBox="1"/>
          <p:nvPr>
            <p:custDataLst>
              <p:tags r:id="rId4"/>
            </p:custDataLst>
          </p:nvPr>
        </p:nvSpPr>
        <p:spPr>
          <a:xfrm>
            <a:off x="7062470" y="123888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前端客户端</a:t>
            </a:r>
            <a:r>
              <a:rPr lang="zh-CN" alt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进程</a:t>
            </a:r>
            <a:endParaRPr lang="zh-CN" altLang="en-US" sz="2800" b="0" i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Object 1106"/>
          <p:cNvSpPr txBox="1"/>
          <p:nvPr>
            <p:custDataLst>
              <p:tags r:id="rId5"/>
            </p:custDataLst>
          </p:nvPr>
        </p:nvSpPr>
        <p:spPr>
          <a:xfrm>
            <a:off x="6308090" y="1909445"/>
            <a:ext cx="4737735" cy="189357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负责发起多模态请求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通过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HTTP 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协议访问后端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API 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接口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运行在浏览器环境或移动应用容器中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Object 1109"/>
          <p:cNvSpPr txBox="1"/>
          <p:nvPr>
            <p:custDataLst>
              <p:tags r:id="rId6"/>
            </p:custDataLst>
          </p:nvPr>
        </p:nvSpPr>
        <p:spPr>
          <a:xfrm>
            <a:off x="6954520" y="409384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0" i="0" dirty="0">
                <a:solidFill>
                  <a:schemeClr val="bg1"/>
                </a:solidFill>
                <a:latin typeface="+mj-ea"/>
                <a:ea typeface="+mj-ea"/>
              </a:rPr>
              <a:t>数据库</a:t>
            </a:r>
            <a:r>
              <a:rPr lang="zh-CN" altLang="en-US" sz="2800" b="0" i="0" dirty="0">
                <a:solidFill>
                  <a:schemeClr val="bg1"/>
                </a:solidFill>
                <a:latin typeface="+mj-ea"/>
                <a:ea typeface="+mj-ea"/>
              </a:rPr>
              <a:t>进程</a:t>
            </a:r>
            <a:endParaRPr lang="zh-CN" altLang="en-US" sz="2800" b="0" i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Object 11010"/>
          <p:cNvSpPr txBox="1"/>
          <p:nvPr>
            <p:custDataLst>
              <p:tags r:id="rId7"/>
            </p:custDataLst>
          </p:nvPr>
        </p:nvSpPr>
        <p:spPr>
          <a:xfrm>
            <a:off x="6388100" y="4548505"/>
            <a:ext cx="4737735" cy="16789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+mj-ea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服务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</a:rPr>
              <a:t>负责接收后端的存储请求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</a:rPr>
              <a:t>被动型进程，按需响应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7" name="Object 11014"/>
          <p:cNvSpPr txBox="1"/>
          <p:nvPr>
            <p:custDataLst>
              <p:tags r:id="rId8"/>
            </p:custDataLst>
          </p:nvPr>
        </p:nvSpPr>
        <p:spPr>
          <a:xfrm>
            <a:off x="1293495" y="407733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后端服务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进程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8" name="Object 11015"/>
          <p:cNvSpPr txBox="1"/>
          <p:nvPr>
            <p:custDataLst>
              <p:tags r:id="rId9"/>
            </p:custDataLst>
          </p:nvPr>
        </p:nvSpPr>
        <p:spPr>
          <a:xfrm>
            <a:off x="681355" y="4554220"/>
            <a:ext cx="5161280" cy="167386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Spring Boot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框架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内部线程池承担请求处理和响应回传等操作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将推理或训练任务转交至异步任务队列处理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</p:txBody>
      </p:sp>
      <p:sp>
        <p:nvSpPr>
          <p:cNvPr id="6" name="矩形: 一个圆顶角，剪去另一个顶角 21"/>
          <p:cNvSpPr/>
          <p:nvPr>
            <p:custDataLst>
              <p:tags r:id="rId10"/>
            </p:custDataLst>
          </p:nvPr>
        </p:nvSpPr>
        <p:spPr>
          <a:xfrm rot="16200000">
            <a:off x="1892935" y="-291465"/>
            <a:ext cx="2787650" cy="561848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1" name="Object 1109"/>
          <p:cNvSpPr txBox="1"/>
          <p:nvPr>
            <p:custDataLst>
              <p:tags r:id="rId11"/>
            </p:custDataLst>
          </p:nvPr>
        </p:nvSpPr>
        <p:spPr>
          <a:xfrm>
            <a:off x="1293495" y="123888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多进程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多线程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667385" y="1909445"/>
            <a:ext cx="5339080" cy="157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异步队列实现任务间的解耦与通信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服务化部署：服务进程&lt;-&gt;功能模块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可伸缩性 &amp; 健壮性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  <p:pic>
        <p:nvPicPr>
          <p:cNvPr id="5" name="图片 4" descr="数据库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0160" y="4065905"/>
            <a:ext cx="576580" cy="576580"/>
          </a:xfrm>
          <a:prstGeom prst="rect">
            <a:avLst/>
          </a:prstGeom>
        </p:spPr>
      </p:pic>
      <p:pic>
        <p:nvPicPr>
          <p:cNvPr id="10" name="图片 9" descr="网页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90005" y="1238885"/>
            <a:ext cx="608965" cy="608965"/>
          </a:xfrm>
          <a:prstGeom prst="rect">
            <a:avLst/>
          </a:prstGeom>
        </p:spPr>
      </p:pic>
      <p:pic>
        <p:nvPicPr>
          <p:cNvPr id="15" name="图片 14" descr="服务器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1365" y="4093845"/>
            <a:ext cx="532130" cy="532130"/>
          </a:xfrm>
          <a:prstGeom prst="rect">
            <a:avLst/>
          </a:prstGeom>
        </p:spPr>
      </p:pic>
      <p:pic>
        <p:nvPicPr>
          <p:cNvPr id="16" name="图片 15" descr="箭头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6920" y="1250950"/>
            <a:ext cx="536575" cy="536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0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1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2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3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14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15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16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17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18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19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20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1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2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3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4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5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6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7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8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9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30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1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2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3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4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5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6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7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8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9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40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1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2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3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4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5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6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7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8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49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50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resource_record_key" val="{&quot;10&quot;:[50031834,50039820,3645404,20288514]}"/>
</p:tagLst>
</file>

<file path=ppt/tags/tag6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7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8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9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heme/theme1.xml><?xml version="1.0" encoding="utf-8"?>
<a:theme xmlns:a="http://schemas.openxmlformats.org/drawingml/2006/main" name="赤霞朱主题​​">
  <a:themeElements>
    <a:clrScheme name="自定义 2">
      <a:dk1>
        <a:srgbClr val="262626"/>
      </a:dk1>
      <a:lt1>
        <a:srgbClr val="FFFFFF"/>
      </a:lt1>
      <a:dk2>
        <a:srgbClr val="3F3F3F"/>
      </a:dk2>
      <a:lt2>
        <a:srgbClr val="DBDBDB"/>
      </a:lt2>
      <a:accent1>
        <a:srgbClr val="C00000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</Words>
  <Application>WPS 演示</Application>
  <PresentationFormat>宽屏</PresentationFormat>
  <Paragraphs>180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Book Antiqua</vt:lpstr>
      <vt:lpstr>黑体</vt:lpstr>
      <vt:lpstr>Arial Unicode MS</vt:lpstr>
      <vt:lpstr>等线</vt:lpstr>
      <vt:lpstr>赤霞朱主题​​</vt:lpstr>
      <vt:lpstr>PowerPoint 演示文稿</vt:lpstr>
      <vt:lpstr>PowerPoint 演示文稿</vt:lpstr>
      <vt:lpstr>技术原型</vt:lpstr>
      <vt:lpstr>软件架构（Architecture）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核心算法（Core Algorithm）</vt:lpstr>
      <vt:lpstr>PowerPoint 演示文稿</vt:lpstr>
      <vt:lpstr>迭代评估报告概要情况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2023模板</cp:keywords>
  <cp:lastModifiedBy>蒋宸</cp:lastModifiedBy>
  <cp:revision>412</cp:revision>
  <dcterms:created xsi:type="dcterms:W3CDTF">2019-01-23T14:14:00Z</dcterms:created>
  <dcterms:modified xsi:type="dcterms:W3CDTF">2025-07-10T09:26:45Z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273A8B55BCB44F9C945265FCB2979132_12</vt:lpwstr>
  </property>
  <property fmtid="{D5CDD505-2E9C-101B-9397-08002B2CF9AE}" pid="12" name="KSOProductBuildVer">
    <vt:lpwstr>2052-12.1.0.21541</vt:lpwstr>
  </property>
</Properties>
</file>